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334" r:id="rId2"/>
    <p:sldId id="259" r:id="rId3"/>
    <p:sldId id="260" r:id="rId4"/>
    <p:sldId id="258" r:id="rId5"/>
    <p:sldId id="347" r:id="rId6"/>
    <p:sldId id="261" r:id="rId7"/>
    <p:sldId id="262" r:id="rId8"/>
    <p:sldId id="265" r:id="rId9"/>
    <p:sldId id="263" r:id="rId10"/>
    <p:sldId id="264" r:id="rId11"/>
    <p:sldId id="331" r:id="rId12"/>
    <p:sldId id="269" r:id="rId13"/>
    <p:sldId id="271" r:id="rId14"/>
    <p:sldId id="266" r:id="rId15"/>
    <p:sldId id="332" r:id="rId16"/>
    <p:sldId id="333" r:id="rId17"/>
    <p:sldId id="268" r:id="rId18"/>
    <p:sldId id="330" r:id="rId19"/>
    <p:sldId id="270" r:id="rId20"/>
    <p:sldId id="316" r:id="rId21"/>
    <p:sldId id="317" r:id="rId22"/>
    <p:sldId id="325" r:id="rId23"/>
    <p:sldId id="335" r:id="rId24"/>
    <p:sldId id="315" r:id="rId25"/>
    <p:sldId id="314" r:id="rId26"/>
    <p:sldId id="306" r:id="rId27"/>
    <p:sldId id="336" r:id="rId28"/>
    <p:sldId id="304" r:id="rId29"/>
    <p:sldId id="305" r:id="rId30"/>
    <p:sldId id="267" r:id="rId31"/>
    <p:sldId id="329" r:id="rId32"/>
    <p:sldId id="276" r:id="rId33"/>
    <p:sldId id="278" r:id="rId34"/>
    <p:sldId id="326" r:id="rId35"/>
    <p:sldId id="328" r:id="rId36"/>
    <p:sldId id="277" r:id="rId37"/>
    <p:sldId id="279" r:id="rId38"/>
    <p:sldId id="28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94597"/>
  </p:normalViewPr>
  <p:slideViewPr>
    <p:cSldViewPr snapToGrid="0" snapToObjects="1">
      <p:cViewPr varScale="1">
        <p:scale>
          <a:sx n="93" d="100"/>
          <a:sy n="93" d="100"/>
        </p:scale>
        <p:origin x="216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B813C-1505-AF42-8F33-B63B902FA698}" type="datetimeFigureOut">
              <a:rPr lang="en-US" smtClean="0"/>
              <a:t>7/26/22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51E07-10EA-3C4F-96D5-854F65AB3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8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05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Here, I show phylogenetic tree reconstructed from SARS-CoV-2 sequences isolated in Washington State and around to world, where samples from Washington State are colored based on the county they were isolated in.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After an initial introduction, SARS-CoV-2 spread mostly around Seattle, but more widespread around the state soon thereafter.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Viruses introduced early differed from those later, most notably by a amino acid substitution in the spike protein.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These two variants are referred to as 614D and  614G.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77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The two spike variants 614D and 614G were shown to differ in viral load and presumably transmission rate.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614G emerged in Europe and soon became the dominant spike variant around the world.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The same pattern could be observed in Washington State, leading us to investigate why it took over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7044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5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used phylodynamic approaches to study how the case load of the two different variants changed over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Reconstructing the effective population size, as measure proportional to the number of infected over time, of the spike variants reveals different temporal patterns.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614D dominated early, but soon declined, while 614G cases peaked much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8922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also reconstruct how the reproduction number, that is the number of secondary infections per infected individual changed over time using </a:t>
            </a:r>
            <a:r>
              <a:rPr lang="en-US" dirty="0" err="1"/>
              <a:t>phylodynamics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revealed that the transmission dynamics of 614D cases change with mobility patterns in King County while 614G cases are more consistent with mobility patterns outside of King County.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35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also use these phylodynamic methods to get an idea of how important introductions are in driving cases.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we find is that introductions from outside the state played only a minor role (after the initial introduction) in driving cases of 614D, but played a major role in driving 614G cases, the dominant variant at that time in Europe and the North East of the US.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suggest that the changes in local frequencies of the two different spike variants very driven by different timings of when local measure were introduced and by a large number of introductions of 614G viruses from outside the state.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36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80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27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02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97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2016 and 2017, there was an outbreak of influenza A/H5N8 in France.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outbreak mainly took place in the </a:t>
            </a:r>
            <a:r>
              <a:rPr lang="en-US" dirty="0" err="1"/>
              <a:t>fois</a:t>
            </a:r>
            <a:r>
              <a:rPr lang="en-US" dirty="0"/>
              <a:t> gras growing region.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study the spread of H5N8, influenza A/H5N8 sequences isolated from different farms in different department were sequenced.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666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sequences originated from different departments in the South of France.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They were first isolated in the department of tarn and then spread through the region.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212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then used the structured coalescent to infer how and between which departments H5N8 was spread.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Additionally, we inferred what predictors potentially correlated with these transmission dynamics.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particular, there were different culling events that took place in order to reduced the spread of avian influenza A/H5N8.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use the timings of these events as potential predicts of how transmission dynamics changed between </a:t>
            </a:r>
            <a:r>
              <a:rPr lang="en-US" dirty="0" err="1"/>
              <a:t>departements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27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04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BD2F4-ADB2-7940-8C48-81A6ADD54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05F6C-FF39-C349-8AE6-2F7B5A5C4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4EC15-BB47-5C42-9CD7-9DFD10AC4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E65C8-4BDA-E742-81D9-83E5DBB1B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EDEE6-6536-EA40-B5A5-C8DFA596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1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3E0B1-AD4B-F84C-A2F4-4C2DC34D2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11A34B-1697-3840-A0A3-5998BA926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36252-5372-4D47-B6DB-2E18BF4C4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A0345-FD4D-E341-A246-A317B177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8B5B1-6192-C840-84D5-C358DBA72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0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1DFF0-CBB0-374A-BFDA-D91CC4017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A8E6F-2CA3-A34A-8A3B-DADE8DE05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A11FE-7C49-3748-BE2F-3A92FDB3E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50694-E2CB-5342-A618-A1B4CAC57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AC80A-6B5A-8244-9440-90DE705D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35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B6ED5-09E4-E544-812D-1C903ED9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370AE-24DB-3E4D-BA36-5AA7EA1A0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45543-6A14-4044-92C1-18C111A18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D764C-6994-C349-8D4E-B25F1B049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CBFE8-6EE4-5645-AB98-63B0F6B78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15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B7E64-B912-0948-AE11-CFD2FD13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EF730-37DE-C249-A8FB-AC6885CFD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CA701-F228-E846-8E42-633529C2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B55C3-22AD-B046-B106-98FD57DC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3B019-6F5B-2B4B-862C-D256372C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08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06433-94F5-9B48-88B3-C6C3A42B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225F4-CA7E-B347-A1D8-264D75AA9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8E893-4C30-5149-ABB3-B192CD0E8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6A5DB-9367-F646-882D-87AB01320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0D731-6B73-D544-A3EB-1E8F9698F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65A68-6F3A-F445-905B-E4F5423D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C1120-CD2C-E246-A884-F7F05A661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34421-6F07-F74E-9114-4DCEC80E0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17290-A86C-4048-87CF-70535C6DA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4B3251-0177-DC48-823B-42177F076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4EB699-8EAF-8B4F-A792-75B6402F19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54AAC-2E80-D04B-B8C9-FF8E6743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17620-922D-6D46-86B0-E4FAC7727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17BB9D-37C8-0642-A6DC-DCA6704F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36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8D8E9-074C-8248-B84B-D362D554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8570A3-9929-7740-9026-900BC9BD4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9A7DD-FA65-5946-89EB-54E287221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45527-E14F-C941-835D-60E352DA6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8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F4A265-EB16-434A-99DD-4D8F355FE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652724-4B77-FD41-8D49-48045EBF9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57259-670B-E849-A698-E41ACD00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52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32EA-7B22-2C4B-B464-4BCF3800E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74914-900E-CB4B-8BD5-13C7D445E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F3BCAA-34AD-624F-8098-DD0BB005E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08D6C-118E-9044-AD57-E6585ACF9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85E30-031A-944B-A8B2-6BDCFBA83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11816-2419-CC4B-B107-9061A0E9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77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1288-04A8-D142-9E71-295C8CCD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3310B1-DAE9-B549-B2E9-C8A51FDD9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13D2D-0B3D-6548-9E1E-4FB5C0FF6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6B371-E971-CE46-8BBF-C159693A5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C0F3D-1305-5E40-8C2D-B3E98BA8F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4CB493-8028-1941-B59F-368853D5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9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99CDE5-21F9-D241-B32C-AA4467593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3A8D6-1075-E841-AC38-48A8CA62C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84DE8-BBC8-974D-8DEB-21414866E4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2829D-0F3A-D541-ADF3-F6FC21265909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F2A78-D2EA-D548-8010-5B628A7A71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B4509-F067-354E-9184-893C84921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2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mbe/article-abstract/34/11/2970/3896419" TargetMode="External"/><Relationship Id="rId2" Type="http://schemas.openxmlformats.org/officeDocument/2006/relationships/hyperlink" Target="https://doi.org/10.1371/journal.pcbi.100052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93/ve/vez030" TargetMode="External"/><Relationship Id="rId5" Type="http://schemas.openxmlformats.org/officeDocument/2006/relationships/hyperlink" Target="https://doi.org/10.1371/journal.ppat.1003932" TargetMode="External"/><Relationship Id="rId4" Type="http://schemas.openxmlformats.org/officeDocument/2006/relationships/hyperlink" Target="https://doi.org/10.1093/molbev/msw064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345D6-2ABF-5F4A-86BA-016E11D4A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27278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Accounting for population structure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6B451F-7E1A-604E-8569-A65F7995F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06953"/>
            <a:ext cx="9144000" cy="1655762"/>
          </a:xfrm>
        </p:spPr>
        <p:txBody>
          <a:bodyPr/>
          <a:lstStyle/>
          <a:p>
            <a:r>
              <a:rPr lang="en-US" dirty="0"/>
              <a:t>Structure population models in phylodynamics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3BE2320-AB46-C246-9CC8-82FEF29759F7}"/>
              </a:ext>
            </a:extLst>
          </p:cNvPr>
          <p:cNvSpPr txBox="1">
            <a:spLocks/>
          </p:cNvSpPr>
          <p:nvPr/>
        </p:nvSpPr>
        <p:spPr>
          <a:xfrm>
            <a:off x="1524000" y="3704726"/>
            <a:ext cx="9144000" cy="443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Nicola F. Müller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1B2C15F-9715-5941-BE69-9E5711EBC517}"/>
              </a:ext>
            </a:extLst>
          </p:cNvPr>
          <p:cNvSpPr txBox="1">
            <a:spLocks/>
          </p:cNvSpPr>
          <p:nvPr/>
        </p:nvSpPr>
        <p:spPr>
          <a:xfrm>
            <a:off x="1524000" y="4270177"/>
            <a:ext cx="9144000" cy="761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e-mail: nicola.felix.mueller@gmail.com</a:t>
            </a:r>
          </a:p>
          <a:p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FF4F71-3A7E-30BA-5392-2B612B9DE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4884186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47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Sampling locations are considered Data.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04D3B5-82AD-5646-BFBC-796E5979A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198" y="1690688"/>
            <a:ext cx="6101603" cy="4572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676016-B560-BB47-BF53-0CD2474E942F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Timothy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22633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Discrete trait analyses treat geography the same way as substitutions are treated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39F930-64DB-584D-9C5E-A832107C7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number of states instead of the 4 nucleotides are considered, but only one position. The number of states corresponds to discrete locations. </a:t>
            </a:r>
          </a:p>
          <a:p>
            <a:endParaRPr lang="en-US" b="1" dirty="0"/>
          </a:p>
          <a:p>
            <a:r>
              <a:rPr lang="en-US" dirty="0"/>
              <a:t>Some transition model between states (can be asymmetric) which are the migration rates.</a:t>
            </a:r>
          </a:p>
          <a:p>
            <a:endParaRPr lang="en-US" dirty="0"/>
          </a:p>
          <a:p>
            <a:r>
              <a:rPr lang="en-US" dirty="0"/>
              <a:t>Is not a tree prior, as such, a separate tree prior is needed.</a:t>
            </a:r>
          </a:p>
          <a:p>
            <a:endParaRPr lang="en-US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976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218D9-6780-E047-8770-9CD2A7039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3369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Migration rates can be informed using outside data in a GLM approach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848B9F-1BE9-F945-8C96-36EE43B87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7620" y="1908932"/>
            <a:ext cx="8036759" cy="4422595"/>
          </a:xfrm>
        </p:spPr>
      </p:pic>
    </p:spTree>
    <p:extLst>
      <p:ext uri="{BB962C8B-B14F-4D97-AF65-F5344CB8AC3E}">
        <p14:creationId xmlns:p14="http://schemas.microsoft.com/office/powerpoint/2010/main" val="3076998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0D232-9803-384B-A638-531D933B0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rates in the DTA model can be informed by transportation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AF773-5B84-D045-B7A4-25B878A80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58E3A1B-D2F7-7448-A95D-7AEDDE4DF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66" y="1690688"/>
            <a:ext cx="5047698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BD0EC7-4DA9-2848-A2AE-B1426168ACDE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Lemey</a:t>
            </a:r>
            <a:r>
              <a:rPr lang="en-US" dirty="0"/>
              <a:t> et al., 2014, </a:t>
            </a:r>
            <a:r>
              <a:rPr lang="en-US" i="1" dirty="0" err="1"/>
              <a:t>PLoS</a:t>
            </a:r>
            <a:r>
              <a:rPr lang="en-US" i="1" dirty="0"/>
              <a:t> Path.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4D0FD03-5DBE-1640-852E-27FF3F0A15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41"/>
          <a:stretch/>
        </p:blipFill>
        <p:spPr bwMode="auto">
          <a:xfrm>
            <a:off x="5708785" y="1531144"/>
            <a:ext cx="3327639" cy="502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7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structure coalescent model how lineage coalesce within and migrate between demes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EA8806-0FE4-5E43-AA57-16A00BA83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42745" y="3144683"/>
            <a:ext cx="2540000" cy="1917700"/>
          </a:xfrm>
        </p:spPr>
      </p:pic>
      <p:pic>
        <p:nvPicPr>
          <p:cNvPr id="4" name="New picture">
            <a:extLst>
              <a:ext uri="{FF2B5EF4-FFF2-40B4-BE49-F238E27FC236}">
                <a16:creationId xmlns:a16="http://schemas.microsoft.com/office/drawing/2014/main" id="{469BD72D-A423-E64C-B1AA-231C762F898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09255" y="1853334"/>
            <a:ext cx="5943600" cy="38221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23BBFC-900C-1D41-A257-2006F68D6BB4}"/>
              </a:ext>
            </a:extLst>
          </p:cNvPr>
          <p:cNvSpPr txBox="1"/>
          <p:nvPr/>
        </p:nvSpPr>
        <p:spPr>
          <a:xfrm>
            <a:off x="4518212" y="6114429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al., 2017, </a:t>
            </a:r>
            <a:r>
              <a:rPr lang="en-US" i="1" dirty="0"/>
              <a:t>MBE</a:t>
            </a:r>
          </a:p>
        </p:txBody>
      </p:sp>
    </p:spTree>
    <p:extLst>
      <p:ext uri="{BB962C8B-B14F-4D97-AF65-F5344CB8AC3E}">
        <p14:creationId xmlns:p14="http://schemas.microsoft.com/office/powerpoint/2010/main" val="2741033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156C-D0FE-0A41-8AA1-3C7835211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MERS sequences cluster by host of isolation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E97FC-AF98-154C-9D50-B35597771BD3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Dudas</a:t>
            </a:r>
            <a:r>
              <a:rPr lang="en-US" dirty="0"/>
              <a:t> et al., 2018, </a:t>
            </a:r>
            <a:r>
              <a:rPr lang="en-US" i="1" dirty="0" err="1"/>
              <a:t>eLife</a:t>
            </a:r>
            <a:endParaRPr lang="en-US" i="1" dirty="0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2CE7C41B-8045-7044-B457-7E91CC822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4944" y="1353556"/>
            <a:ext cx="5102111" cy="5135112"/>
          </a:xfrm>
        </p:spPr>
      </p:pic>
    </p:spTree>
    <p:extLst>
      <p:ext uri="{BB962C8B-B14F-4D97-AF65-F5344CB8AC3E}">
        <p14:creationId xmlns:p14="http://schemas.microsoft.com/office/powerpoint/2010/main" val="607037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156C-D0FE-0A41-8AA1-3C7835211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Seasonal trends in camel to human transmissions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E97FC-AF98-154C-9D50-B35597771BD3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Dudas</a:t>
            </a:r>
            <a:r>
              <a:rPr lang="en-US" dirty="0"/>
              <a:t> et al., 2018, </a:t>
            </a:r>
            <a:r>
              <a:rPr lang="en-US" i="1" dirty="0" err="1"/>
              <a:t>eLife</a:t>
            </a:r>
            <a:endParaRPr lang="en-US" i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B3E37A-6510-BD06-265C-DFBFB3118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592" y="1406822"/>
            <a:ext cx="6834816" cy="492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371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MASCOT approximates the structured coalescent to dramatically improve efficiency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2B3ECB-8A30-184F-9D94-CCF66115AFC0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al., 2018, </a:t>
            </a:r>
            <a:r>
              <a:rPr lang="en-US" i="1" dirty="0" err="1"/>
              <a:t>Bioinf</a:t>
            </a:r>
            <a:r>
              <a:rPr lang="en-US" i="1" dirty="0"/>
              <a:t>.</a:t>
            </a:r>
          </a:p>
        </p:txBody>
      </p:sp>
      <p:pic>
        <p:nvPicPr>
          <p:cNvPr id="9" name="New picture">
            <a:extLst>
              <a:ext uri="{FF2B5EF4-FFF2-40B4-BE49-F238E27FC236}">
                <a16:creationId xmlns:a16="http://schemas.microsoft.com/office/drawing/2014/main" id="{B4FDF722-93A8-7C4D-A6CC-4927A116F2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06854" y="1825625"/>
            <a:ext cx="5578292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09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218D9-6780-E047-8770-9CD2A7039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3369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Migration rates and effective population sizes can be informed using outside data in a GLM approach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848B9F-1BE9-F945-8C96-36EE43B87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7620" y="1908932"/>
            <a:ext cx="8036759" cy="4422595"/>
          </a:xfrm>
        </p:spPr>
      </p:pic>
    </p:spTree>
    <p:extLst>
      <p:ext uri="{BB962C8B-B14F-4D97-AF65-F5344CB8AC3E}">
        <p14:creationId xmlns:p14="http://schemas.microsoft.com/office/powerpoint/2010/main" val="347689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0" y="365125"/>
            <a:ext cx="6504709" cy="1837748"/>
          </a:xfrm>
        </p:spPr>
        <p:txBody>
          <a:bodyPr>
            <a:normAutofit/>
          </a:bodyPr>
          <a:lstStyle/>
          <a:p>
            <a:r>
              <a:rPr lang="en-US" dirty="0"/>
              <a:t>Time dependent predictors can be linked to migration rates and effective population sizes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CC5309-9E68-D348-9C14-13544B520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102" y="220398"/>
            <a:ext cx="4224989" cy="650766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2B3ECB-8A30-184F-9D94-CCF66115AFC0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al., 2019, </a:t>
            </a:r>
            <a:r>
              <a:rPr lang="en-US" i="1" dirty="0"/>
              <a:t>Virus </a:t>
            </a:r>
            <a:r>
              <a:rPr lang="en-US" i="1" dirty="0" err="1"/>
              <a:t>Evol</a:t>
            </a:r>
            <a:r>
              <a:rPr lang="en-US" i="1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393050-EB2D-CE4A-A106-1E322ABB4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029" y="2573517"/>
            <a:ext cx="3972589" cy="397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075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156C-D0FE-0A41-8AA1-3C7835211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H3N2 sequences show spatial clustering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E0751AA9-DA9C-BA4F-8C87-9FBB425A0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1780" y="1825625"/>
            <a:ext cx="6928440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7E97FC-AF98-154C-9D50-B35597771BD3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Bedford et al., 2010, </a:t>
            </a:r>
            <a:r>
              <a:rPr lang="en-US" i="1" dirty="0" err="1"/>
              <a:t>PLoS</a:t>
            </a:r>
            <a:r>
              <a:rPr lang="en-US" i="1" dirty="0"/>
              <a:t> Path.</a:t>
            </a:r>
          </a:p>
        </p:txBody>
      </p:sp>
    </p:spTree>
    <p:extLst>
      <p:ext uri="{BB962C8B-B14F-4D97-AF65-F5344CB8AC3E}">
        <p14:creationId xmlns:p14="http://schemas.microsoft.com/office/powerpoint/2010/main" val="3442556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E590D-6FA8-9144-A279-B95D7182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In 2016 and 2017, there was an Influenza A/H5N8 outbreak in France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441AE-E283-B041-9161-33EDB9F0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4" descr="A group of penguins&#10;&#10;Description automatically generated with medium confidence">
            <a:extLst>
              <a:ext uri="{FF2B5EF4-FFF2-40B4-BE49-F238E27FC236}">
                <a16:creationId xmlns:a16="http://schemas.microsoft.com/office/drawing/2014/main" id="{02E5DACD-E821-7142-A36E-242E3069E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002" y="1559521"/>
            <a:ext cx="6751734" cy="41821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849363-506C-B348-8417-C984A72A010A}"/>
              </a:ext>
            </a:extLst>
          </p:cNvPr>
          <p:cNvSpPr txBox="1"/>
          <p:nvPr/>
        </p:nvSpPr>
        <p:spPr>
          <a:xfrm>
            <a:off x="1319039" y="5868956"/>
            <a:ext cx="8981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www.nbcnews.com</a:t>
            </a:r>
            <a:r>
              <a:rPr lang="en-US" dirty="0"/>
              <a:t>/news/world/french-foie-gras-makers-fear-worst-bird-flu-toll-rises-n721276</a:t>
            </a:r>
          </a:p>
        </p:txBody>
      </p:sp>
    </p:spTree>
    <p:extLst>
      <p:ext uri="{BB962C8B-B14F-4D97-AF65-F5344CB8AC3E}">
        <p14:creationId xmlns:p14="http://schemas.microsoft.com/office/powerpoint/2010/main" val="4104633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E590D-6FA8-9144-A279-B95D7182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Cases first appeared in the department (state) of tarn and H5N8 was soon detected in other regions as well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441AE-E283-B041-9161-33EDB9F0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37A316-BA56-D64C-88FE-F2EBA7F59AD4}"/>
              </a:ext>
            </a:extLst>
          </p:cNvPr>
          <p:cNvSpPr txBox="1"/>
          <p:nvPr/>
        </p:nvSpPr>
        <p:spPr>
          <a:xfrm>
            <a:off x="8285018" y="6015315"/>
            <a:ext cx="3615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Chakraborty</a:t>
            </a:r>
            <a:r>
              <a:rPr lang="en-US" dirty="0"/>
              <a:t> et al., </a:t>
            </a:r>
            <a:r>
              <a:rPr lang="en-US" i="1" dirty="0"/>
              <a:t>2022, Transboundary and Emerging Diseases</a:t>
            </a:r>
          </a:p>
        </p:txBody>
      </p:sp>
      <p:pic>
        <p:nvPicPr>
          <p:cNvPr id="1026" name="Picture 2" descr="Details are in the caption following the image">
            <a:extLst>
              <a:ext uri="{FF2B5EF4-FFF2-40B4-BE49-F238E27FC236}">
                <a16:creationId xmlns:a16="http://schemas.microsoft.com/office/drawing/2014/main" id="{6D49A0D5-7F03-5AFB-9475-6307322BD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3" y="1658888"/>
            <a:ext cx="8345646" cy="4356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13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E590D-6FA8-9144-A279-B95D7182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MASCOT-GLM reconstructs Tarn to be the most likely source, consistent with case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441AE-E283-B041-9161-33EDB9F0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22</a:t>
            </a:fld>
            <a:endParaRPr lang="en-US" dirty="0"/>
          </a:p>
        </p:txBody>
      </p:sp>
      <p:pic>
        <p:nvPicPr>
          <p:cNvPr id="2050" name="Picture 2" descr="Details are in the caption following the image">
            <a:extLst>
              <a:ext uri="{FF2B5EF4-FFF2-40B4-BE49-F238E27FC236}">
                <a16:creationId xmlns:a16="http://schemas.microsoft.com/office/drawing/2014/main" id="{6920175E-A632-F721-08A9-CFD655771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696" y="1423960"/>
            <a:ext cx="7776608" cy="459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B7CBB2-B9D5-26E2-F557-FA50C1A9E53C}"/>
              </a:ext>
            </a:extLst>
          </p:cNvPr>
          <p:cNvSpPr txBox="1"/>
          <p:nvPr/>
        </p:nvSpPr>
        <p:spPr>
          <a:xfrm>
            <a:off x="8285018" y="6015315"/>
            <a:ext cx="3615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Chakraborty</a:t>
            </a:r>
            <a:r>
              <a:rPr lang="en-US" dirty="0"/>
              <a:t> et al., </a:t>
            </a:r>
            <a:r>
              <a:rPr lang="en-US" i="1" dirty="0"/>
              <a:t>2022, Transboundary and Emerging Diseases</a:t>
            </a:r>
          </a:p>
        </p:txBody>
      </p:sp>
    </p:spTree>
    <p:extLst>
      <p:ext uri="{BB962C8B-B14F-4D97-AF65-F5344CB8AC3E}">
        <p14:creationId xmlns:p14="http://schemas.microsoft.com/office/powerpoint/2010/main" val="991716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E590D-6FA8-9144-A279-B95D7182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Evidence that the initial culling of birds reduced migration between location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441AE-E283-B041-9161-33EDB9F0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23</a:t>
            </a:fld>
            <a:endParaRPr lang="en-US" dirty="0"/>
          </a:p>
        </p:txBody>
      </p:sp>
      <p:pic>
        <p:nvPicPr>
          <p:cNvPr id="3074" name="Picture 2" descr="Details are in the caption following the image">
            <a:extLst>
              <a:ext uri="{FF2B5EF4-FFF2-40B4-BE49-F238E27FC236}">
                <a16:creationId xmlns:a16="http://schemas.microsoft.com/office/drawing/2014/main" id="{D9385F38-F781-10CB-1E44-2466AE58E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0813"/>
            <a:ext cx="12192000" cy="401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53B64E-5690-ECCD-8539-946438868808}"/>
              </a:ext>
            </a:extLst>
          </p:cNvPr>
          <p:cNvSpPr txBox="1"/>
          <p:nvPr/>
        </p:nvSpPr>
        <p:spPr>
          <a:xfrm>
            <a:off x="8285018" y="6015315"/>
            <a:ext cx="3615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Chakraborty</a:t>
            </a:r>
            <a:r>
              <a:rPr lang="en-US" dirty="0"/>
              <a:t> et al., </a:t>
            </a:r>
            <a:r>
              <a:rPr lang="en-US" i="1" dirty="0"/>
              <a:t>2022, Transboundary and Emerging Diseases</a:t>
            </a:r>
          </a:p>
        </p:txBody>
      </p:sp>
    </p:spTree>
    <p:extLst>
      <p:ext uri="{BB962C8B-B14F-4D97-AF65-F5344CB8AC3E}">
        <p14:creationId xmlns:p14="http://schemas.microsoft.com/office/powerpoint/2010/main" val="928911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B360-8621-884F-B2CA-F0323C210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Phylogenetic tree of SARS-CoV-2 sequences isolated in Washington State reveal multiple introductions.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2D9AE9-6F53-6C43-857E-C789B5905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24</a:t>
            </a:fld>
            <a:endParaRPr lang="en-US" dirty="0"/>
          </a:p>
        </p:txBody>
      </p:sp>
      <p:pic>
        <p:nvPicPr>
          <p:cNvPr id="26" name="ezgif.com-gif-maker" descr="ezgif.com-gif-maker">
            <a:hlinkClick r:id="" action="ppaction://media"/>
            <a:extLst>
              <a:ext uri="{FF2B5EF4-FFF2-40B4-BE49-F238E27FC236}">
                <a16:creationId xmlns:a16="http://schemas.microsoft.com/office/drawing/2014/main" id="{77FAFFB5-8626-7644-A3D8-3564C1EDBBB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369" y="1735139"/>
            <a:ext cx="11881262" cy="4143375"/>
          </a:xfr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0834319-F45C-E745-B455-D65356CDC5B1}"/>
              </a:ext>
            </a:extLst>
          </p:cNvPr>
          <p:cNvSpPr txBox="1"/>
          <p:nvPr/>
        </p:nvSpPr>
        <p:spPr>
          <a:xfrm>
            <a:off x="2584450" y="6125647"/>
            <a:ext cx="702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https://</a:t>
            </a:r>
            <a:r>
              <a:rPr lang="en-US" i="1" dirty="0" err="1"/>
              <a:t>nextstrain.org</a:t>
            </a:r>
            <a:r>
              <a:rPr lang="en-US" i="1" dirty="0"/>
              <a:t>/groups/blab/</a:t>
            </a:r>
            <a:r>
              <a:rPr lang="en-US" i="1" dirty="0" err="1"/>
              <a:t>ncov</a:t>
            </a:r>
            <a:r>
              <a:rPr lang="en-US" i="1" dirty="0"/>
              <a:t>/</a:t>
            </a:r>
            <a:r>
              <a:rPr lang="en-US" i="1" dirty="0" err="1"/>
              <a:t>wa-phylodynamics?c</a:t>
            </a:r>
            <a:r>
              <a:rPr lang="en-US" i="1" dirty="0"/>
              <a:t>=county</a:t>
            </a:r>
          </a:p>
        </p:txBody>
      </p:sp>
    </p:spTree>
    <p:extLst>
      <p:ext uri="{BB962C8B-B14F-4D97-AF65-F5344CB8AC3E}">
        <p14:creationId xmlns:p14="http://schemas.microsoft.com/office/powerpoint/2010/main" val="68427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5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B360-8621-884F-B2CA-F0323C210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0" y="365125"/>
            <a:ext cx="5054600" cy="2886075"/>
          </a:xfrm>
        </p:spPr>
        <p:txBody>
          <a:bodyPr>
            <a:norm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The two spike variants 614D and 614G were shown to differ in viral load and presumably transmission rate.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2D9AE9-6F53-6C43-857E-C789B5905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557384-9C01-064A-96BC-64C407425210}"/>
              </a:ext>
            </a:extLst>
          </p:cNvPr>
          <p:cNvSpPr txBox="1"/>
          <p:nvPr/>
        </p:nvSpPr>
        <p:spPr>
          <a:xfrm>
            <a:off x="9448800" y="581290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Korber</a:t>
            </a:r>
            <a:r>
              <a:rPr lang="en-US" dirty="0"/>
              <a:t> et al. (2020), </a:t>
            </a:r>
            <a:r>
              <a:rPr lang="en-US" i="1" dirty="0"/>
              <a:t>Cell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07353E7-3ACE-B94A-9CA5-3955D29C2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487363"/>
            <a:ext cx="5689600" cy="568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123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2067C-2570-5044-9FA4-874E3777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Migration histories can be conditioned on instead of estimated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500DD-D71B-284E-BC2D-2AD9E344C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26</a:t>
            </a:fld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0368B0-2CAA-0745-8AE0-CF12183B1237}"/>
              </a:ext>
            </a:extLst>
          </p:cNvPr>
          <p:cNvSpPr txBox="1"/>
          <p:nvPr/>
        </p:nvSpPr>
        <p:spPr>
          <a:xfrm>
            <a:off x="7387703" y="6183438"/>
            <a:ext cx="3572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Müller, Wagner, </a:t>
            </a:r>
            <a:r>
              <a:rPr lang="en-US" dirty="0" err="1"/>
              <a:t>Frazar</a:t>
            </a:r>
            <a:r>
              <a:rPr lang="en-US" dirty="0"/>
              <a:t> and </a:t>
            </a:r>
            <a:r>
              <a:rPr lang="en-US" dirty="0" err="1"/>
              <a:t>Roychoudhury</a:t>
            </a:r>
            <a:r>
              <a:rPr lang="en-US" dirty="0"/>
              <a:t> et al. (2021), </a:t>
            </a:r>
            <a:r>
              <a:rPr lang="en-US" i="1" dirty="0" err="1"/>
              <a:t>BioRxiv</a:t>
            </a:r>
            <a:endParaRPr lang="en-US" i="1" dirty="0"/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8638B64C-FD36-03E7-396C-8E772B4AE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667" y="1513922"/>
            <a:ext cx="7224649" cy="456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95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2067C-2570-5044-9FA4-874E3777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Reconstructing the effective population size of the spike variants reveals different temporal patterns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500DD-D71B-284E-BC2D-2AD9E344C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27</a:t>
            </a:fld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0368B0-2CAA-0745-8AE0-CF12183B1237}"/>
              </a:ext>
            </a:extLst>
          </p:cNvPr>
          <p:cNvSpPr txBox="1"/>
          <p:nvPr/>
        </p:nvSpPr>
        <p:spPr>
          <a:xfrm>
            <a:off x="6400801" y="6183438"/>
            <a:ext cx="455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Müller, Wagner, </a:t>
            </a:r>
            <a:r>
              <a:rPr lang="en-US" dirty="0" err="1"/>
              <a:t>Frazar</a:t>
            </a:r>
            <a:r>
              <a:rPr lang="en-US" dirty="0"/>
              <a:t> and </a:t>
            </a:r>
            <a:r>
              <a:rPr lang="en-US" dirty="0" err="1"/>
              <a:t>Roychoudhury</a:t>
            </a:r>
            <a:r>
              <a:rPr lang="en-US" dirty="0"/>
              <a:t> et al. (2021), </a:t>
            </a:r>
            <a:r>
              <a:rPr lang="en-US" i="1" dirty="0"/>
              <a:t>Sci. Trans. Med.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4B21735-6D31-924C-98F9-68E236A439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1900" y="2000125"/>
            <a:ext cx="10485946" cy="4369144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7900CA-FA40-B344-B108-8ECE8698F9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506" t="74029" r="35243"/>
          <a:stretch/>
        </p:blipFill>
        <p:spPr>
          <a:xfrm>
            <a:off x="7925232" y="2209800"/>
            <a:ext cx="3034868" cy="76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799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2067C-2570-5044-9FA4-874E3777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Changes in the reproduction rate of different spike variants reflect different mobility trends in the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500DD-D71B-284E-BC2D-2AD9E344C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28</a:t>
            </a:fld>
            <a:endParaRPr lang="en-US" dirty="0"/>
          </a:p>
        </p:txBody>
      </p:sp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5D7FCAED-EF31-8D4F-A29E-C4222D2C9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32658" y="1979488"/>
            <a:ext cx="9927409" cy="4136420"/>
          </a:xfr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F73FB94-7211-6247-8A45-6432961B65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144"/>
          <a:stretch/>
        </p:blipFill>
        <p:spPr>
          <a:xfrm>
            <a:off x="2171700" y="2159000"/>
            <a:ext cx="7315200" cy="9032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7D3C12-0284-155C-A413-97445542A217}"/>
              </a:ext>
            </a:extLst>
          </p:cNvPr>
          <p:cNvSpPr txBox="1"/>
          <p:nvPr/>
        </p:nvSpPr>
        <p:spPr>
          <a:xfrm>
            <a:off x="6400801" y="6183438"/>
            <a:ext cx="455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Müller, Wagner, </a:t>
            </a:r>
            <a:r>
              <a:rPr lang="en-US" dirty="0" err="1"/>
              <a:t>Frazar</a:t>
            </a:r>
            <a:r>
              <a:rPr lang="en-US" dirty="0"/>
              <a:t> and </a:t>
            </a:r>
            <a:r>
              <a:rPr lang="en-US" dirty="0" err="1"/>
              <a:t>Roychoudhury</a:t>
            </a:r>
            <a:r>
              <a:rPr lang="en-US" dirty="0"/>
              <a:t> et al. (2021), </a:t>
            </a:r>
            <a:r>
              <a:rPr lang="en-US" i="1" dirty="0"/>
              <a:t>Sci. Trans. Med.</a:t>
            </a:r>
          </a:p>
        </p:txBody>
      </p:sp>
    </p:spTree>
    <p:extLst>
      <p:ext uri="{BB962C8B-B14F-4D97-AF65-F5344CB8AC3E}">
        <p14:creationId xmlns:p14="http://schemas.microsoft.com/office/powerpoint/2010/main" val="3177583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2067C-2570-5044-9FA4-874E3777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Introductions played different roles in the spread of different SARS-CoV-2 spike variants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500DD-D71B-284E-BC2D-2AD9E344C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29</a:t>
            </a:fld>
            <a:endParaRPr lang="en-US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2720195A-020B-724D-8BEC-367827C7C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25600" y="1689444"/>
            <a:ext cx="8356600" cy="47752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010F72-5DE0-FC8B-9FE4-C8EF58AA4269}"/>
              </a:ext>
            </a:extLst>
          </p:cNvPr>
          <p:cNvSpPr txBox="1"/>
          <p:nvPr/>
        </p:nvSpPr>
        <p:spPr>
          <a:xfrm>
            <a:off x="6400801" y="6183438"/>
            <a:ext cx="455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Müller, Wagner, </a:t>
            </a:r>
            <a:r>
              <a:rPr lang="en-US" dirty="0" err="1"/>
              <a:t>Frazar</a:t>
            </a:r>
            <a:r>
              <a:rPr lang="en-US" dirty="0"/>
              <a:t> and </a:t>
            </a:r>
            <a:r>
              <a:rPr lang="en-US" dirty="0" err="1"/>
              <a:t>Roychoudhury</a:t>
            </a:r>
            <a:r>
              <a:rPr lang="en-US" dirty="0"/>
              <a:t> et al. (2021), </a:t>
            </a:r>
            <a:r>
              <a:rPr lang="en-US" i="1" dirty="0"/>
              <a:t>Sci. Trans. Med.</a:t>
            </a:r>
          </a:p>
        </p:txBody>
      </p:sp>
    </p:spTree>
    <p:extLst>
      <p:ext uri="{BB962C8B-B14F-4D97-AF65-F5344CB8AC3E}">
        <p14:creationId xmlns:p14="http://schemas.microsoft.com/office/powerpoint/2010/main" val="3161315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156C-D0FE-0A41-8AA1-3C7835211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MERS sequences cluster by host of isolation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E97FC-AF98-154C-9D50-B35597771BD3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Dudas</a:t>
            </a:r>
            <a:r>
              <a:rPr lang="en-US" dirty="0"/>
              <a:t> et al., 2018, </a:t>
            </a:r>
            <a:r>
              <a:rPr lang="en-US" i="1" dirty="0" err="1"/>
              <a:t>eLife</a:t>
            </a:r>
            <a:endParaRPr lang="en-US" i="1" dirty="0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2CE7C41B-8045-7044-B457-7E91CC822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4944" y="1353556"/>
            <a:ext cx="5102111" cy="5135112"/>
          </a:xfrm>
        </p:spPr>
      </p:pic>
    </p:spTree>
    <p:extLst>
      <p:ext uri="{BB962C8B-B14F-4D97-AF65-F5344CB8AC3E}">
        <p14:creationId xmlns:p14="http://schemas.microsoft.com/office/powerpoint/2010/main" val="42065056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multi-type birth-death process models how lineages give birth, die, are sampled or jump between states.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CCEBC3-CFBE-B87A-D944-A17596CA5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321" y="1507585"/>
            <a:ext cx="5509357" cy="498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405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Multi-type birth-death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2D185-A703-E04B-AD17-9A42C3549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24333"/>
            <a:ext cx="4443485" cy="42526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 types, </a:t>
            </a:r>
            <a:r>
              <a:rPr lang="en-US" dirty="0" err="1"/>
              <a:t>i</a:t>
            </a:r>
            <a:r>
              <a:rPr lang="en-US" dirty="0"/>
              <a:t> = 1,…,N</a:t>
            </a:r>
          </a:p>
          <a:p>
            <a:endParaRPr lang="en-US" dirty="0"/>
          </a:p>
          <a:p>
            <a:r>
              <a:rPr lang="en-US" dirty="0"/>
              <a:t>N birth rates </a:t>
            </a:r>
            <a:r>
              <a:rPr lang="en-US" dirty="0" err="1"/>
              <a:t>λ</a:t>
            </a:r>
            <a:r>
              <a:rPr lang="en-US" baseline="-25000" dirty="0" err="1"/>
              <a:t>i</a:t>
            </a:r>
            <a:endParaRPr lang="en-US" baseline="-25000" dirty="0"/>
          </a:p>
          <a:p>
            <a:endParaRPr lang="en-US" baseline="-25000" dirty="0"/>
          </a:p>
          <a:p>
            <a:r>
              <a:rPr lang="en-US" dirty="0"/>
              <a:t>N death rates </a:t>
            </a:r>
            <a:r>
              <a:rPr lang="en-US" dirty="0" err="1"/>
              <a:t>μ</a:t>
            </a:r>
            <a:r>
              <a:rPr lang="en-US" baseline="-25000" dirty="0" err="1"/>
              <a:t>i</a:t>
            </a:r>
            <a:endParaRPr lang="en-US" baseline="-25000" dirty="0"/>
          </a:p>
          <a:p>
            <a:endParaRPr lang="en-US" baseline="-25000" dirty="0"/>
          </a:p>
          <a:p>
            <a:r>
              <a:rPr lang="en-US" dirty="0"/>
              <a:t>N sampling rates </a:t>
            </a:r>
            <a:r>
              <a:rPr lang="en-US" dirty="0" err="1"/>
              <a:t>ψ</a:t>
            </a:r>
            <a:r>
              <a:rPr lang="en-US" baseline="-25000" dirty="0" err="1"/>
              <a:t>i</a:t>
            </a:r>
            <a:endParaRPr lang="en-US" baseline="-25000" dirty="0"/>
          </a:p>
          <a:p>
            <a:endParaRPr lang="en-US" dirty="0"/>
          </a:p>
          <a:p>
            <a:r>
              <a:rPr lang="en-US" dirty="0"/>
              <a:t>Migration rates </a:t>
            </a:r>
            <a:r>
              <a:rPr lang="en-US" dirty="0" err="1"/>
              <a:t>m</a:t>
            </a:r>
            <a:r>
              <a:rPr lang="en-US" baseline="-25000" dirty="0" err="1"/>
              <a:t>i,j</a:t>
            </a:r>
            <a:r>
              <a:rPr lang="en-US" dirty="0"/>
              <a:t> ∀ </a:t>
            </a:r>
            <a:r>
              <a:rPr lang="en-US" dirty="0" err="1"/>
              <a:t>i</a:t>
            </a:r>
            <a:r>
              <a:rPr lang="en-US" dirty="0"/>
              <a:t> ≠ j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C1EA02-1E2C-5D41-ACBA-155C42D52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158" y="1690688"/>
            <a:ext cx="5032642" cy="4389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AD5C08-876B-1441-B359-0916E841A2FB}"/>
              </a:ext>
            </a:extLst>
          </p:cNvPr>
          <p:cNvSpPr txBox="1"/>
          <p:nvPr/>
        </p:nvSpPr>
        <p:spPr>
          <a:xfrm>
            <a:off x="8908473" y="6292820"/>
            <a:ext cx="3283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Kühnert</a:t>
            </a:r>
            <a:r>
              <a:rPr lang="en-US" sz="2000" dirty="0"/>
              <a:t> </a:t>
            </a:r>
            <a:r>
              <a:rPr lang="en-US" sz="2000" i="1" dirty="0"/>
              <a:t>et al. </a:t>
            </a:r>
            <a:r>
              <a:rPr lang="en-US" sz="2000" dirty="0"/>
              <a:t>MBE, 2016</a:t>
            </a:r>
          </a:p>
        </p:txBody>
      </p:sp>
    </p:spTree>
    <p:extLst>
      <p:ext uri="{BB962C8B-B14F-4D97-AF65-F5344CB8AC3E}">
        <p14:creationId xmlns:p14="http://schemas.microsoft.com/office/powerpoint/2010/main" val="403880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89A42-F9E8-A64B-A916-CA859AC9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9E150-49F6-2448-BA70-6E2F22B01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Typed or untyped trees, i.e. trees including the migration history or not (BDMM)</a:t>
            </a:r>
          </a:p>
          <a:p>
            <a:endParaRPr lang="en-US" dirty="0"/>
          </a:p>
          <a:p>
            <a:r>
              <a:rPr lang="en-US" dirty="0"/>
              <a:t>Fixed types at the tips (BDMM) or estimated (MSBD)</a:t>
            </a:r>
          </a:p>
          <a:p>
            <a:endParaRPr lang="en-US" dirty="0"/>
          </a:p>
          <a:p>
            <a:r>
              <a:rPr lang="en-US" dirty="0"/>
              <a:t>Extended multi-type birth-death model with birth rate between demes </a:t>
            </a:r>
            <a:r>
              <a:rPr lang="en-US" dirty="0" err="1"/>
              <a:t>λ</a:t>
            </a:r>
            <a:r>
              <a:rPr lang="en-US" baseline="-25000" dirty="0" err="1"/>
              <a:t>i,j</a:t>
            </a:r>
            <a:r>
              <a:rPr lang="en-US" dirty="0"/>
              <a:t> ∀ </a:t>
            </a:r>
            <a:r>
              <a:rPr lang="en-US" dirty="0" err="1"/>
              <a:t>i</a:t>
            </a:r>
            <a:r>
              <a:rPr lang="en-US" dirty="0"/>
              <a:t> ≠ j (BDMM, XML only)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59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63272-E3E1-A842-957E-8D0927AAB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tuberculosis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B92AA-A522-BC4F-9CB1-9A2AB04A7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455" y="1649124"/>
            <a:ext cx="6858000" cy="44073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74B511-C1FE-BA40-998A-F7B118E93DEE}"/>
              </a:ext>
            </a:extLst>
          </p:cNvPr>
          <p:cNvSpPr txBox="1"/>
          <p:nvPr/>
        </p:nvSpPr>
        <p:spPr>
          <a:xfrm>
            <a:off x="8790711" y="6153409"/>
            <a:ext cx="3262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Pečerska</a:t>
            </a:r>
            <a:r>
              <a:rPr lang="en-US" sz="2000" dirty="0"/>
              <a:t> </a:t>
            </a:r>
            <a:r>
              <a:rPr lang="en-US" sz="2000" i="1" dirty="0"/>
              <a:t>et al.</a:t>
            </a:r>
            <a:r>
              <a:rPr lang="en-US" sz="2000" dirty="0"/>
              <a:t>, in preparation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36C97B-A7B9-9640-B0BB-AE612A8C1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51" y="2024002"/>
            <a:ext cx="404037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0277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63272-E3E1-A842-957E-8D0927AAB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boundary driven growth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74B511-C1FE-BA40-998A-F7B118E93DEE}"/>
              </a:ext>
            </a:extLst>
          </p:cNvPr>
          <p:cNvSpPr txBox="1"/>
          <p:nvPr/>
        </p:nvSpPr>
        <p:spPr>
          <a:xfrm>
            <a:off x="8229600" y="6153409"/>
            <a:ext cx="3823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Lewinsohn</a:t>
            </a:r>
            <a:r>
              <a:rPr lang="en-US" sz="2000" dirty="0"/>
              <a:t> </a:t>
            </a:r>
            <a:r>
              <a:rPr lang="en-US" sz="2000" i="1" dirty="0"/>
              <a:t>et al.</a:t>
            </a:r>
            <a:r>
              <a:rPr lang="en-US" sz="2000" dirty="0"/>
              <a:t>, in preparation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A3AD096-DE82-4F0A-AAB1-A9461F568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771" y="1625592"/>
            <a:ext cx="7306458" cy="452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176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63272-E3E1-A842-957E-8D0927AAB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boundary driven growth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74B511-C1FE-BA40-998A-F7B118E93DEE}"/>
              </a:ext>
            </a:extLst>
          </p:cNvPr>
          <p:cNvSpPr txBox="1"/>
          <p:nvPr/>
        </p:nvSpPr>
        <p:spPr>
          <a:xfrm>
            <a:off x="8229600" y="6153409"/>
            <a:ext cx="3823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Lewinsohn</a:t>
            </a:r>
            <a:r>
              <a:rPr lang="en-US" sz="2000" dirty="0"/>
              <a:t> </a:t>
            </a:r>
            <a:r>
              <a:rPr lang="en-US" sz="2000" i="1" dirty="0"/>
              <a:t>et al.</a:t>
            </a:r>
            <a:r>
              <a:rPr lang="en-US" sz="2000" dirty="0"/>
              <a:t>, in preparation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F9D96F-FC32-3D00-5488-E5913464F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709" y="1348153"/>
            <a:ext cx="4257056" cy="550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193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6F94E-8CAA-B04C-8950-0F8492BF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/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6DA1A-8213-0647-983C-09F592E8C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Pro: parameter estimates map to biologically meaningful quantities (R</a:t>
            </a:r>
            <a:r>
              <a:rPr lang="en-US" baseline="-25000" dirty="0"/>
              <a:t>0</a:t>
            </a:r>
            <a:r>
              <a:rPr lang="en-US" dirty="0"/>
              <a:t>, length of infectious period,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Con: computational cost (BDMM) or approximations (MSBD)</a:t>
            </a:r>
          </a:p>
          <a:p>
            <a:endParaRPr lang="en-US" dirty="0"/>
          </a:p>
          <a:p>
            <a:r>
              <a:rPr lang="en-US" dirty="0"/>
              <a:t>Con: sensitive to unmodelled sampling discrepancies</a:t>
            </a:r>
          </a:p>
        </p:txBody>
      </p:sp>
    </p:spTree>
    <p:extLst>
      <p:ext uri="{BB962C8B-B14F-4D97-AF65-F5344CB8AC3E}">
        <p14:creationId xmlns:p14="http://schemas.microsoft.com/office/powerpoint/2010/main" val="170121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54C5-BEB6-434B-BE6F-E816D163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6083"/>
            <a:ext cx="10515600" cy="1045834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386551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19B95-646B-8445-A34B-38D7D029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reading material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0D751-4772-814B-9EA2-9B9C1C8F5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Paper on DTA: </a:t>
            </a:r>
            <a:r>
              <a:rPr lang="en-US" dirty="0">
                <a:hlinkClick r:id="rId2"/>
              </a:rPr>
              <a:t>https://doi.org/10.1371/journal.pcbi.1000520</a:t>
            </a:r>
            <a:endParaRPr lang="en-US" dirty="0"/>
          </a:p>
          <a:p>
            <a:r>
              <a:rPr lang="en-US" dirty="0"/>
              <a:t>How do different structured coalescent methods compare: </a:t>
            </a:r>
            <a:r>
              <a:rPr lang="en-US" dirty="0">
                <a:hlinkClick r:id="rId3"/>
              </a:rPr>
              <a:t>https://academic.oup.com/mbe/article-abstract/34/11/2970/3896419</a:t>
            </a:r>
            <a:endParaRPr lang="en-US" dirty="0"/>
          </a:p>
          <a:p>
            <a:r>
              <a:rPr lang="en-US" dirty="0"/>
              <a:t>Birth-death models with migration: </a:t>
            </a:r>
            <a:r>
              <a:rPr lang="en-US" u="sng" dirty="0">
                <a:hlinkClick r:id="rId4"/>
              </a:rPr>
              <a:t>https://doi.org/10.1093/molbev/msw064</a:t>
            </a:r>
            <a:endParaRPr lang="en-US" dirty="0"/>
          </a:p>
          <a:p>
            <a:r>
              <a:rPr lang="en-US" dirty="0"/>
              <a:t>GLM for DTA: </a:t>
            </a:r>
            <a:r>
              <a:rPr lang="en-US" dirty="0">
                <a:hlinkClick r:id="rId5"/>
              </a:rPr>
              <a:t>https://doi.org/10.1371/journal.ppat.1003932</a:t>
            </a:r>
            <a:endParaRPr lang="en-US" dirty="0"/>
          </a:p>
          <a:p>
            <a:r>
              <a:rPr lang="en-US" dirty="0"/>
              <a:t>GLM for MASCOT: </a:t>
            </a:r>
            <a:r>
              <a:rPr lang="en-US" u="sng" dirty="0">
                <a:hlinkClick r:id="rId6"/>
              </a:rPr>
              <a:t>https://doi.org/10.1093/ve/vez030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403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Phylogenetic trees are formed by population processes and contain information about them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2F2B03A-2ACB-EF48-B8E5-651DAF5E7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953" y="2189019"/>
            <a:ext cx="9312094" cy="3527930"/>
          </a:xfrm>
        </p:spPr>
      </p:pic>
    </p:spTree>
    <p:extLst>
      <p:ext uri="{BB962C8B-B14F-4D97-AF65-F5344CB8AC3E}">
        <p14:creationId xmlns:p14="http://schemas.microsoft.com/office/powerpoint/2010/main" val="797837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E590D-6FA8-9144-A279-B95D7182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In the posterior probability, modelling the population dynamics happens in the tree prior.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441AE-E283-B041-9161-33EDB9F0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3A1AEF-442A-B616-F5FE-3A78CF85280E}"/>
              </a:ext>
            </a:extLst>
          </p:cNvPr>
          <p:cNvSpPr/>
          <p:nvPr/>
        </p:nvSpPr>
        <p:spPr>
          <a:xfrm>
            <a:off x="7909222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464646"/>
                </a:solidFill>
                <a:latin typeface="Helvetica" pitchFamily="2" charset="0"/>
              </a:rPr>
              <a:t>DuPlessis</a:t>
            </a:r>
            <a:r>
              <a:rPr lang="en-US" dirty="0">
                <a:solidFill>
                  <a:srgbClr val="464646"/>
                </a:solidFill>
                <a:latin typeface="Helvetica" pitchFamily="2" charset="0"/>
              </a:rPr>
              <a:t>, L. et al. (2015), </a:t>
            </a:r>
          </a:p>
          <a:p>
            <a:r>
              <a:rPr lang="en-US" dirty="0">
                <a:solidFill>
                  <a:srgbClr val="464646"/>
                </a:solidFill>
                <a:latin typeface="Helvetica" pitchFamily="2" charset="0"/>
              </a:rPr>
              <a:t>Trends in Microbiology</a:t>
            </a:r>
            <a:endParaRPr lang="en-US" dirty="0">
              <a:latin typeface="Helvetica" pitchFamily="2" charset="0"/>
            </a:endParaRP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5D413B98-1830-911D-65D9-A4EF94C04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24154"/>
            <a:ext cx="10490071" cy="87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91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Models to account for population structure: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39F930-64DB-584D-9C5E-A832107C7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DTA: </a:t>
            </a:r>
            <a:r>
              <a:rPr lang="en-US" dirty="0"/>
              <a:t>Assumes structure to be a neutral trait evolving “on top” of a phylogenetic tree (</a:t>
            </a:r>
            <a:r>
              <a:rPr lang="en-US" dirty="0" err="1"/>
              <a:t>Lemey</a:t>
            </a:r>
            <a:r>
              <a:rPr lang="en-US" dirty="0"/>
              <a:t> 2009).</a:t>
            </a:r>
          </a:p>
          <a:p>
            <a:endParaRPr lang="en-US" dirty="0"/>
          </a:p>
          <a:p>
            <a:r>
              <a:rPr lang="en-US" b="1" dirty="0"/>
              <a:t>Structured Coalescent: </a:t>
            </a:r>
            <a:r>
              <a:rPr lang="en-US" dirty="0"/>
              <a:t>Models how lineages coalesce within and migrate between discrete locations.</a:t>
            </a:r>
          </a:p>
          <a:p>
            <a:endParaRPr lang="en-US" dirty="0"/>
          </a:p>
          <a:p>
            <a:r>
              <a:rPr lang="en-US" b="1" dirty="0"/>
              <a:t>Multi-type Birth-death models: </a:t>
            </a:r>
            <a:r>
              <a:rPr lang="en-US" dirty="0"/>
              <a:t>Models how lineages give birth to other lineage in the same and migrate between them.</a:t>
            </a:r>
          </a:p>
        </p:txBody>
      </p:sp>
    </p:spTree>
    <p:extLst>
      <p:ext uri="{BB962C8B-B14F-4D97-AF65-F5344CB8AC3E}">
        <p14:creationId xmlns:p14="http://schemas.microsoft.com/office/powerpoint/2010/main" val="132630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Tree was generated by a different process (e.g. a coalescent process).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F3BED16-4AE2-E043-9C82-B3D334AF0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198" y="1690688"/>
            <a:ext cx="6101603" cy="45720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0595BD-283F-DD46-B55A-89AF5FC598D6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Timothy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58663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Root of the tree is in some location (here red)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0595BD-283F-DD46-B55A-89AF5FC598D6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Timothy Vaughan</a:t>
            </a:r>
            <a:endParaRPr lang="en-US" i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1FA5FA-24C3-7C45-9BE3-86ECF162DC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198" y="1690688"/>
            <a:ext cx="6101603" cy="4572000"/>
          </a:xfrm>
        </p:spPr>
      </p:pic>
    </p:spTree>
    <p:extLst>
      <p:ext uri="{BB962C8B-B14F-4D97-AF65-F5344CB8AC3E}">
        <p14:creationId xmlns:p14="http://schemas.microsoft.com/office/powerpoint/2010/main" val="2328927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Then models the migration process on top of this tree from the root to the tips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76B7A15-1F95-EE42-BA91-68441FF8E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198" y="1690688"/>
            <a:ext cx="6101603" cy="45720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E05DE7-65F1-7F40-AFE7-8CBC4D7A403B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Timothy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18408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5954</TotalTime>
  <Words>1530</Words>
  <Application>Microsoft Macintosh PowerPoint</Application>
  <PresentationFormat>Widescreen</PresentationFormat>
  <Paragraphs>155</Paragraphs>
  <Slides>38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Helvetica</vt:lpstr>
      <vt:lpstr>Office Theme</vt:lpstr>
      <vt:lpstr>Accounting for population structure</vt:lpstr>
      <vt:lpstr>H3N2 sequences show spatial clustering</vt:lpstr>
      <vt:lpstr>MERS sequences cluster by host of isolation</vt:lpstr>
      <vt:lpstr>Phylogenetic trees are formed by population processes and contain information about them</vt:lpstr>
      <vt:lpstr>In the posterior probability, modelling the population dynamics happens in the tree prior.</vt:lpstr>
      <vt:lpstr>Models to account for population structure:</vt:lpstr>
      <vt:lpstr>Tree was generated by a different process (e.g. a coalescent process). </vt:lpstr>
      <vt:lpstr>Root of the tree is in some location (here red)</vt:lpstr>
      <vt:lpstr>Then models the migration process on top of this tree from the root to the tips</vt:lpstr>
      <vt:lpstr>Sampling locations are considered Data.</vt:lpstr>
      <vt:lpstr>Discrete trait analyses treat geography the same way as substitutions are treated</vt:lpstr>
      <vt:lpstr>Migration rates can be informed using outside data in a GLM approach</vt:lpstr>
      <vt:lpstr>Migration rates in the DTA model can be informed by transportation Data</vt:lpstr>
      <vt:lpstr>The structure coalescent model how lineage coalesce within and migrate between demes</vt:lpstr>
      <vt:lpstr>MERS sequences cluster by host of isolation</vt:lpstr>
      <vt:lpstr>Seasonal trends in camel to human transmissions</vt:lpstr>
      <vt:lpstr>MASCOT approximates the structured coalescent to dramatically improve efficiency</vt:lpstr>
      <vt:lpstr>Migration rates and effective population sizes can be informed using outside data in a GLM approach</vt:lpstr>
      <vt:lpstr>Time dependent predictors can be linked to migration rates and effective population sizes</vt:lpstr>
      <vt:lpstr>In 2016 and 2017, there was an Influenza A/H5N8 outbreak in France</vt:lpstr>
      <vt:lpstr>Cases first appeared in the department (state) of tarn and H5N8 was soon detected in other regions as well</vt:lpstr>
      <vt:lpstr>MASCOT-GLM reconstructs Tarn to be the most likely source, consistent with case data</vt:lpstr>
      <vt:lpstr>Evidence that the initial culling of birds reduced migration between location</vt:lpstr>
      <vt:lpstr>Phylogenetic tree of SARS-CoV-2 sequences isolated in Washington State reveal multiple introductions. </vt:lpstr>
      <vt:lpstr>The two spike variants 614D and 614G were shown to differ in viral load and presumably transmission rate.</vt:lpstr>
      <vt:lpstr>Migration histories can be conditioned on instead of estimated</vt:lpstr>
      <vt:lpstr>Reconstructing the effective population size of the spike variants reveals different temporal patterns</vt:lpstr>
      <vt:lpstr>Changes in the reproduction rate of different spike variants reflect different mobility trends in the state</vt:lpstr>
      <vt:lpstr>Introductions played different roles in the spread of different SARS-CoV-2 spike variants</vt:lpstr>
      <vt:lpstr>The multi-type birth-death process models how lineages give birth, die, are sampled or jump between states.</vt:lpstr>
      <vt:lpstr>Multi-type birth-death process</vt:lpstr>
      <vt:lpstr>Variations</vt:lpstr>
      <vt:lpstr>Example: tuberculosis</vt:lpstr>
      <vt:lpstr>Estimating boundary driven growth</vt:lpstr>
      <vt:lpstr>Estimating boundary driven growth</vt:lpstr>
      <vt:lpstr>Pros / Cons</vt:lpstr>
      <vt:lpstr>QUESTIONS?</vt:lpstr>
      <vt:lpstr>Some reading material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Tracking the evolution of pathogens, site and clock models</dc:title>
  <dc:creator>Mueller, Nicola F</dc:creator>
  <cp:lastModifiedBy>Mueller, Nicola F</cp:lastModifiedBy>
  <cp:revision>47</cp:revision>
  <dcterms:created xsi:type="dcterms:W3CDTF">2020-07-05T17:44:26Z</dcterms:created>
  <dcterms:modified xsi:type="dcterms:W3CDTF">2022-07-26T15:49:11Z</dcterms:modified>
</cp:coreProperties>
</file>